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2"/>
  </p:notesMasterIdLst>
  <p:sldIdLst>
    <p:sldId id="256" r:id="rId3"/>
    <p:sldId id="257" r:id="rId4"/>
    <p:sldId id="263" r:id="rId5"/>
    <p:sldId id="265" r:id="rId6"/>
    <p:sldId id="266" r:id="rId7"/>
    <p:sldId id="267" r:id="rId8"/>
    <p:sldId id="268" r:id="rId9"/>
    <p:sldId id="301" r:id="rId10"/>
    <p:sldId id="310" r:id="rId11"/>
    <p:sldId id="319" r:id="rId12"/>
    <p:sldId id="306" r:id="rId13"/>
    <p:sldId id="307" r:id="rId14"/>
    <p:sldId id="315" r:id="rId15"/>
    <p:sldId id="302" r:id="rId16"/>
    <p:sldId id="270" r:id="rId17"/>
    <p:sldId id="271" r:id="rId18"/>
    <p:sldId id="275" r:id="rId19"/>
    <p:sldId id="276" r:id="rId20"/>
    <p:sldId id="277" r:id="rId21"/>
    <p:sldId id="280" r:id="rId22"/>
    <p:sldId id="290" r:id="rId23"/>
    <p:sldId id="293" r:id="rId24"/>
    <p:sldId id="309" r:id="rId25"/>
    <p:sldId id="291" r:id="rId26"/>
    <p:sldId id="311" r:id="rId27"/>
    <p:sldId id="312" r:id="rId28"/>
    <p:sldId id="299" r:id="rId29"/>
    <p:sldId id="300" r:id="rId30"/>
    <p:sldId id="31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  <p14:sldId id="257"/>
            <p14:sldId id="263"/>
            <p14:sldId id="265"/>
            <p14:sldId id="266"/>
            <p14:sldId id="267"/>
            <p14:sldId id="268"/>
            <p14:sldId id="301"/>
            <p14:sldId id="310"/>
            <p14:sldId id="319"/>
            <p14:sldId id="306"/>
            <p14:sldId id="307"/>
            <p14:sldId id="315"/>
            <p14:sldId id="302"/>
            <p14:sldId id="270"/>
            <p14:sldId id="271"/>
            <p14:sldId id="275"/>
            <p14:sldId id="276"/>
            <p14:sldId id="277"/>
            <p14:sldId id="280"/>
            <p14:sldId id="290"/>
            <p14:sldId id="293"/>
            <p14:sldId id="309"/>
            <p14:sldId id="291"/>
            <p14:sldId id="311"/>
            <p14:sldId id="312"/>
            <p14:sldId id="299"/>
            <p14:sldId id="300"/>
            <p14:sldId id="316"/>
          </p14:sldIdLst>
        </p14:section>
        <p14:section name="Design, Impress, Work Together" id="{B9B51309-D148-4332-87C2-07BE32FBCA3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386"/>
    <a:srgbClr val="D24726"/>
    <a:srgbClr val="D2B4A6"/>
    <a:srgbClr val="734F29"/>
    <a:srgbClr val="DD462F"/>
    <a:srgbClr val="AEB785"/>
    <a:srgbClr val="EFD5A2"/>
    <a:srgbClr val="3B3026"/>
    <a:srgbClr val="ECE1CA"/>
    <a:srgbClr val="7955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06" autoAdjust="0"/>
    <p:restoredTop sz="96405" autoAdjust="0"/>
  </p:normalViewPr>
  <p:slideViewPr>
    <p:cSldViewPr snapToGrid="0">
      <p:cViewPr varScale="1">
        <p:scale>
          <a:sx n="111" d="100"/>
          <a:sy n="111" d="100"/>
        </p:scale>
        <p:origin x="29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다이제" userId="986312016_tp_dropbox" providerId="OAuth2" clId="{DFB266E2-642B-F14D-AE82-E527B566E2DC}"/>
    <pc:docChg chg="modSld">
      <pc:chgData name="다이제" userId="986312016_tp_dropbox" providerId="OAuth2" clId="{DFB266E2-642B-F14D-AE82-E527B566E2DC}" dt="2018-11-09T02:15:20.947" v="23" actId="1076"/>
      <pc:docMkLst>
        <pc:docMk/>
      </pc:docMkLst>
      <pc:sldChg chg="modSp">
        <pc:chgData name="다이제" userId="986312016_tp_dropbox" providerId="OAuth2" clId="{DFB266E2-642B-F14D-AE82-E527B566E2DC}" dt="2018-11-09T02:15:20.947" v="23" actId="1076"/>
        <pc:sldMkLst>
          <pc:docMk/>
          <pc:sldMk cId="281066506" sldId="303"/>
        </pc:sldMkLst>
        <pc:spChg chg="mod">
          <ac:chgData name="다이제" userId="986312016_tp_dropbox" providerId="OAuth2" clId="{DFB266E2-642B-F14D-AE82-E527B566E2DC}" dt="2018-11-09T02:14:01.648" v="9" actId="1076"/>
          <ac:spMkLst>
            <pc:docMk/>
            <pc:sldMk cId="281066506" sldId="303"/>
            <ac:spMk id="6" creationId="{00000000-0000-0000-0000-000000000000}"/>
          </ac:spMkLst>
        </pc:spChg>
        <pc:grpChg chg="mod">
          <ac:chgData name="다이제" userId="986312016_tp_dropbox" providerId="OAuth2" clId="{DFB266E2-642B-F14D-AE82-E527B566E2DC}" dt="2018-11-09T02:15:20.947" v="23" actId="1076"/>
          <ac:grpSpMkLst>
            <pc:docMk/>
            <pc:sldMk cId="281066506" sldId="303"/>
            <ac:grpSpMk id="5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44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40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1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Portfolio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</a:t>
            </a:r>
            <a:r>
              <a:rPr lang="ko-KR" altLang="en-US" dirty="0"/>
              <a:t> </a:t>
            </a:r>
            <a:r>
              <a:rPr lang="en-US" altLang="ko-KR" dirty="0"/>
              <a:t>Yun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원그릇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177176" y="6012099"/>
            <a:ext cx="234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28145" y="3011056"/>
            <a:ext cx="10619140" cy="3185709"/>
            <a:chOff x="876135" y="3672291"/>
            <a:chExt cx="10619140" cy="3185709"/>
          </a:xfrm>
        </p:grpSpPr>
        <p:grpSp>
          <p:nvGrpSpPr>
            <p:cNvPr id="5" name="그룹 4"/>
            <p:cNvGrpSpPr/>
            <p:nvPr/>
          </p:nvGrpSpPr>
          <p:grpSpPr>
            <a:xfrm>
              <a:off x="876135" y="3672291"/>
              <a:ext cx="10619140" cy="2817782"/>
              <a:chOff x="923964" y="3476220"/>
              <a:chExt cx="10460164" cy="3133292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964" y="3487250"/>
                <a:ext cx="1746433" cy="3122262"/>
              </a:xfrm>
              <a:prstGeom prst="rect">
                <a:avLst/>
              </a:prstGeom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1566" y="3476220"/>
                <a:ext cx="1747717" cy="3122262"/>
              </a:xfrm>
              <a:prstGeom prst="rect">
                <a:avLst/>
              </a:prstGeom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9294" y="3476220"/>
                <a:ext cx="1747717" cy="3122262"/>
              </a:xfrm>
              <a:prstGeom prst="rect">
                <a:avLst/>
              </a:prstGeom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7022" y="3476220"/>
                <a:ext cx="1749378" cy="3122262"/>
              </a:xfrm>
              <a:prstGeom prst="rect">
                <a:avLst/>
              </a:prstGeom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6411" y="3487250"/>
                <a:ext cx="1747717" cy="3122262"/>
              </a:xfrm>
              <a:prstGeom prst="rect">
                <a:avLst/>
              </a:prstGeom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4" name="직사각형 23"/>
            <p:cNvSpPr/>
            <p:nvPr/>
          </p:nvSpPr>
          <p:spPr>
            <a:xfrm>
              <a:off x="5537932" y="6581001"/>
              <a:ext cx="12955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원그릇 실행화면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2419758" y="1907355"/>
            <a:ext cx="7435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원광대학교 </a:t>
            </a:r>
            <a:r>
              <a:rPr lang="ko-KR" altLang="en-US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맛집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커뮤니티 어플리케이션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97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3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원광대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앱정보서비스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169434" y="5993992"/>
            <a:ext cx="234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38807" y="2442556"/>
            <a:ext cx="5181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원광대 앱정보서비스는 원광대학교 학생들을 위한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24" y="3007771"/>
            <a:ext cx="2403580" cy="197850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959170" y="5120800"/>
            <a:ext cx="4039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학사정보서비스 어플리케이션 </a:t>
            </a:r>
            <a:r>
              <a:rPr lang="ko-KR" altLang="en-US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입니다</a:t>
            </a:r>
            <a:r>
              <a:rPr lang="en-US" altLang="ko-KR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68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원광대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앱정보서비스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169434" y="5993992"/>
            <a:ext cx="234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61160" y="1966159"/>
            <a:ext cx="7435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원광대학교 학사정보 서비스 어플리케이션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012115" y="3092782"/>
            <a:ext cx="9934004" cy="3158304"/>
            <a:chOff x="1012115" y="3020354"/>
            <a:chExt cx="9934004" cy="3158304"/>
          </a:xfrm>
        </p:grpSpPr>
        <p:grpSp>
          <p:nvGrpSpPr>
            <p:cNvPr id="3" name="그룹 2"/>
            <p:cNvGrpSpPr/>
            <p:nvPr/>
          </p:nvGrpSpPr>
          <p:grpSpPr>
            <a:xfrm>
              <a:off x="1012115" y="3020354"/>
              <a:ext cx="9934004" cy="2785499"/>
              <a:chOff x="286789" y="3932166"/>
              <a:chExt cx="9934004" cy="2785499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789" y="3932166"/>
                <a:ext cx="1355108" cy="2785499"/>
              </a:xfrm>
              <a:prstGeom prst="rect">
                <a:avLst/>
              </a:prstGeom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2569" y="3932166"/>
                <a:ext cx="1355107" cy="2785499"/>
              </a:xfrm>
              <a:prstGeom prst="rect">
                <a:avLst/>
              </a:prstGeom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8348" y="3932166"/>
                <a:ext cx="1355108" cy="2785499"/>
              </a:xfrm>
              <a:prstGeom prst="rect">
                <a:avLst/>
              </a:prstGeom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4128" y="3932166"/>
                <a:ext cx="1355107" cy="2785499"/>
              </a:xfrm>
              <a:prstGeom prst="rect">
                <a:avLst/>
              </a:prstGeom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9907" y="3932166"/>
                <a:ext cx="1355107" cy="2785499"/>
              </a:xfrm>
              <a:prstGeom prst="rect">
                <a:avLst/>
              </a:prstGeom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5686" y="3932166"/>
                <a:ext cx="1355107" cy="2785499"/>
              </a:xfrm>
              <a:prstGeom prst="rect">
                <a:avLst/>
              </a:prstGeom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0" name="직사각형 19"/>
            <p:cNvSpPr/>
            <p:nvPr/>
          </p:nvSpPr>
          <p:spPr>
            <a:xfrm>
              <a:off x="4852847" y="5901659"/>
              <a:ext cx="22525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원광대 앱정보서비스 실행화면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17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Artificial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Intelligence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169434" y="5993992"/>
            <a:ext cx="234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11977" y="2819115"/>
            <a:ext cx="10205886" cy="2581808"/>
            <a:chOff x="876174" y="3814997"/>
            <a:chExt cx="10205886" cy="2581808"/>
          </a:xfrm>
        </p:grpSpPr>
        <p:grpSp>
          <p:nvGrpSpPr>
            <p:cNvPr id="12" name="그룹 11"/>
            <p:cNvGrpSpPr/>
            <p:nvPr/>
          </p:nvGrpSpPr>
          <p:grpSpPr>
            <a:xfrm>
              <a:off x="876174" y="3814997"/>
              <a:ext cx="10205886" cy="2029152"/>
              <a:chOff x="1147915" y="3109265"/>
              <a:chExt cx="10205886" cy="2029152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3794" y="3203685"/>
                <a:ext cx="1685077" cy="1894822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7915" y="3109265"/>
                <a:ext cx="3044983" cy="1982411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9767" y="3150113"/>
                <a:ext cx="3054034" cy="1988304"/>
              </a:xfrm>
              <a:prstGeom prst="rect">
                <a:avLst/>
              </a:prstGeom>
            </p:spPr>
          </p:pic>
        </p:grpSp>
        <p:sp>
          <p:nvSpPr>
            <p:cNvPr id="15" name="직사각형 14"/>
            <p:cNvSpPr/>
            <p:nvPr/>
          </p:nvSpPr>
          <p:spPr>
            <a:xfrm>
              <a:off x="1233786" y="5804239"/>
              <a:ext cx="232975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Machine Learning</a:t>
              </a: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By Sung Kim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630906" y="5797408"/>
              <a:ext cx="232975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Machine Learning</a:t>
              </a: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By Stanford Univ.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209095" y="5812030"/>
              <a:ext cx="269189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Reinforcement Learning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By Sung Kim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80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대외활동</a:t>
            </a:r>
            <a:endParaRPr 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</a:t>
            </a:r>
            <a:r>
              <a:rPr lang="ko-KR" altLang="en-US" dirty="0"/>
              <a:t> </a:t>
            </a:r>
            <a:r>
              <a:rPr lang="en-US" altLang="ko-KR" dirty="0"/>
              <a:t>Yun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타임에그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28454" y="2919888"/>
            <a:ext cx="9101326" cy="3074053"/>
            <a:chOff x="1428454" y="3653219"/>
            <a:chExt cx="9101326" cy="3074053"/>
          </a:xfrm>
        </p:grpSpPr>
        <p:grpSp>
          <p:nvGrpSpPr>
            <p:cNvPr id="4" name="그룹 3"/>
            <p:cNvGrpSpPr/>
            <p:nvPr/>
          </p:nvGrpSpPr>
          <p:grpSpPr>
            <a:xfrm>
              <a:off x="1428454" y="3653219"/>
              <a:ext cx="9101326" cy="2772449"/>
              <a:chOff x="499822" y="3236435"/>
              <a:chExt cx="11911972" cy="3628629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822" y="3245555"/>
                <a:ext cx="2032001" cy="3612445"/>
              </a:xfrm>
              <a:prstGeom prst="rect">
                <a:avLst/>
              </a:prstGeom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1097" y="3252619"/>
                <a:ext cx="2032001" cy="3612445"/>
              </a:xfrm>
              <a:prstGeom prst="rect">
                <a:avLst/>
              </a:prstGeom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42372" y="3236435"/>
                <a:ext cx="2037130" cy="3621565"/>
              </a:xfrm>
              <a:prstGeom prst="rect">
                <a:avLst/>
              </a:prstGeom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3647" y="3252619"/>
                <a:ext cx="2032001" cy="3612445"/>
              </a:xfrm>
              <a:prstGeom prst="rect">
                <a:avLst/>
              </a:prstGeom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9793" y="3252619"/>
                <a:ext cx="2032001" cy="3612445"/>
              </a:xfrm>
              <a:prstGeom prst="rect">
                <a:avLst/>
              </a:prstGeom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6" name="직사각형 15"/>
            <p:cNvSpPr/>
            <p:nvPr/>
          </p:nvSpPr>
          <p:spPr>
            <a:xfrm>
              <a:off x="5237568" y="6450273"/>
              <a:ext cx="14830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타임에그 실행화면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707775" y="1971696"/>
            <a:ext cx="2542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타임캡슐 어플리케이션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2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타임에그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506121" y="2612122"/>
            <a:ext cx="3522363" cy="2858939"/>
            <a:chOff x="7515174" y="3508415"/>
            <a:chExt cx="3522363" cy="285893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174" y="3508415"/>
              <a:ext cx="3522363" cy="2567437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8525989" y="6090355"/>
              <a:ext cx="15007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MVP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왕중왕전 은상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64647" y="2612122"/>
            <a:ext cx="5431680" cy="2858939"/>
            <a:chOff x="855594" y="3508415"/>
            <a:chExt cx="5431680" cy="2858939"/>
          </a:xfrm>
        </p:grpSpPr>
        <p:grpSp>
          <p:nvGrpSpPr>
            <p:cNvPr id="3" name="그룹 2"/>
            <p:cNvGrpSpPr/>
            <p:nvPr/>
          </p:nvGrpSpPr>
          <p:grpSpPr>
            <a:xfrm>
              <a:off x="855594" y="3508415"/>
              <a:ext cx="5431680" cy="2573194"/>
              <a:chOff x="3689955" y="2642703"/>
              <a:chExt cx="5431680" cy="257319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9955" y="2642703"/>
                <a:ext cx="2000756" cy="2573194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0710" y="2642703"/>
                <a:ext cx="3430925" cy="2573194"/>
              </a:xfrm>
              <a:prstGeom prst="rect">
                <a:avLst/>
              </a:prstGeom>
            </p:spPr>
          </p:pic>
        </p:grpSp>
        <p:sp>
          <p:nvSpPr>
            <p:cNvPr id="13" name="직사각형 12"/>
            <p:cNvSpPr/>
            <p:nvPr/>
          </p:nvSpPr>
          <p:spPr>
            <a:xfrm>
              <a:off x="2660791" y="6090355"/>
              <a:ext cx="213231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창업 아이디어 경진대회 은상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773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CCNA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169434" y="5993992"/>
            <a:ext cx="234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369" y="2797775"/>
            <a:ext cx="4657496" cy="349312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19935" y="1971696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CCNA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자격증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7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OCJP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169434" y="5993992"/>
            <a:ext cx="234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369" y="2797775"/>
            <a:ext cx="4657496" cy="357499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9935" y="1971696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OCJP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자격증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02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정보처리산업기사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169434" y="5993992"/>
            <a:ext cx="234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92356" y="1971696"/>
            <a:ext cx="2773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정보처리산업기사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자격증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445" y="2797775"/>
            <a:ext cx="4321338" cy="356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8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ARTINEER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028488" y="3810968"/>
            <a:ext cx="5901258" cy="1865533"/>
            <a:chOff x="2916689" y="3648005"/>
            <a:chExt cx="5901258" cy="1865533"/>
          </a:xfrm>
        </p:grpSpPr>
        <p:grpSp>
          <p:nvGrpSpPr>
            <p:cNvPr id="10" name="그룹 9"/>
            <p:cNvGrpSpPr/>
            <p:nvPr/>
          </p:nvGrpSpPr>
          <p:grpSpPr>
            <a:xfrm>
              <a:off x="6482051" y="3648005"/>
              <a:ext cx="2335896" cy="1865533"/>
              <a:chOff x="8307193" y="3937289"/>
              <a:chExt cx="2335896" cy="1865533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8307193" y="5156491"/>
                <a:ext cx="233589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ENGI</a:t>
                </a:r>
                <a:r>
                  <a:rPr lang="en-US" altLang="ko-KR" sz="3600" dirty="0">
                    <a:solidFill>
                      <a:srgbClr val="FF0000"/>
                    </a:solidFill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NEER</a:t>
                </a:r>
                <a:endParaRPr lang="ko-KR" altLang="en-US" sz="36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1028" name="Picture 4" descr="computer, device, laptop, macbook, notebook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65541" y="3937289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" name="그룹 2"/>
            <p:cNvGrpSpPr/>
            <p:nvPr/>
          </p:nvGrpSpPr>
          <p:grpSpPr>
            <a:xfrm>
              <a:off x="2916689" y="3727884"/>
              <a:ext cx="1675459" cy="1785654"/>
              <a:chOff x="1837120" y="4017169"/>
              <a:chExt cx="1675459" cy="1785654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837120" y="5156492"/>
                <a:ext cx="16754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3600" dirty="0">
                    <a:solidFill>
                      <a:srgbClr val="FF0000"/>
                    </a:solidFill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ARTI</a:t>
                </a:r>
                <a:r>
                  <a:rPr lang="en-US" altLang="ko-KR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ST</a:t>
                </a:r>
                <a:endPara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1030" name="Picture 6" descr="casio, keyboard, keyboard piano, music, piano, piano keyboard, yamaha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5129" y="4017169"/>
                <a:ext cx="1059439" cy="1059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" name="그룹 7"/>
          <p:cNvGrpSpPr/>
          <p:nvPr/>
        </p:nvGrpSpPr>
        <p:grpSpPr>
          <a:xfrm>
            <a:off x="4076139" y="1992933"/>
            <a:ext cx="3805971" cy="646331"/>
            <a:chOff x="4178722" y="2289853"/>
            <a:chExt cx="3805971" cy="646331"/>
          </a:xfrm>
        </p:grpSpPr>
        <p:sp>
          <p:nvSpPr>
            <p:cNvPr id="4" name="직사각형 3"/>
            <p:cNvSpPr/>
            <p:nvPr/>
          </p:nvSpPr>
          <p:spPr>
            <a:xfrm>
              <a:off x="4837617" y="2289853"/>
              <a:ext cx="228299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ARTINEER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178722" y="2443741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저는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184474" y="2443741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입니다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10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아티니어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동아리 창설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169434" y="5993992"/>
            <a:ext cx="234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59353" y="3132221"/>
            <a:ext cx="7439526" cy="2905125"/>
            <a:chOff x="2209800" y="3132221"/>
            <a:chExt cx="7439526" cy="29051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3132221"/>
              <a:ext cx="2320350" cy="232035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799145" y="5452571"/>
              <a:ext cx="114165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아티니어 로고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863" y="3132221"/>
              <a:ext cx="4158463" cy="2324284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6751600" y="5452570"/>
              <a:ext cx="16369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아티니어 공식 사이트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/>
                <p:cNvSpPr/>
                <p:nvPr/>
              </p:nvSpPr>
              <p:spPr>
                <a:xfrm>
                  <a:off x="6666448" y="5729569"/>
                  <a:ext cx="180729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고딕 Std B" panose="020B0800000000000000" pitchFamily="34" charset="-127"/>
                          </a:rPr>
                          <m:t>h𝑡𝑡𝑝</m:t>
                        </m:r>
                        <m:r>
                          <a:rPr lang="en-US" altLang="ko-KR" sz="14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고딕 Std B" panose="020B0800000000000000" pitchFamily="34" charset="-127"/>
                          </a:rPr>
                          <m:t>://</m:t>
                        </m:r>
                        <m:r>
                          <a:rPr lang="en-US" altLang="ko-KR" sz="1400" i="1" dirty="0" err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고딕 Std B" panose="020B0800000000000000" pitchFamily="34" charset="-127"/>
                          </a:rPr>
                          <m:t>𝑎𝑟𝑡𝑖𝑛𝑒𝑒𝑟</m:t>
                        </m:r>
                        <m:r>
                          <a:rPr lang="en-US" altLang="ko-KR" sz="1400" i="1" dirty="0" err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고딕 Std B" panose="020B0800000000000000" pitchFamily="34" charset="-127"/>
                          </a:rPr>
                          <m:t>.</m:t>
                        </m:r>
                        <m:r>
                          <a:rPr lang="en-US" altLang="ko-KR" sz="1400" i="1" dirty="0" err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dobe 고딕 Std B" panose="020B0800000000000000" pitchFamily="34" charset="-127"/>
                          </a:rPr>
                          <m:t>𝑛𝑒𝑡</m:t>
                        </m:r>
                      </m:oMath>
                    </m:oMathPara>
                  </a14:m>
                  <a:endPara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직사각형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448" y="5729569"/>
                  <a:ext cx="1807290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직사각형 10"/>
          <p:cNvSpPr/>
          <p:nvPr/>
        </p:nvSpPr>
        <p:spPr>
          <a:xfrm>
            <a:off x="4279773" y="1971696"/>
            <a:ext cx="3398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2017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년도 아티니어 동아리 창설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35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아티니어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동아리 창설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169434" y="5993992"/>
            <a:ext cx="234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496580" y="3488958"/>
            <a:ext cx="6965073" cy="1722615"/>
            <a:chOff x="2496579" y="2973179"/>
            <a:chExt cx="6965073" cy="1722615"/>
          </a:xfrm>
        </p:grpSpPr>
        <p:grpSp>
          <p:nvGrpSpPr>
            <p:cNvPr id="13" name="그룹 12"/>
            <p:cNvGrpSpPr/>
            <p:nvPr/>
          </p:nvGrpSpPr>
          <p:grpSpPr>
            <a:xfrm>
              <a:off x="2496579" y="2973179"/>
              <a:ext cx="6965073" cy="1384061"/>
              <a:chOff x="2587459" y="2909183"/>
              <a:chExt cx="6965073" cy="1384061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7459" y="2909183"/>
                <a:ext cx="1439109" cy="1384061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5586" y="2909183"/>
                <a:ext cx="1417568" cy="1384061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4968" y="2909183"/>
                <a:ext cx="1407564" cy="1384061"/>
              </a:xfrm>
              <a:prstGeom prst="rect">
                <a:avLst/>
              </a:prstGeom>
            </p:spPr>
          </p:pic>
        </p:grpSp>
        <p:sp>
          <p:nvSpPr>
            <p:cNvPr id="14" name="직사각형 13"/>
            <p:cNvSpPr/>
            <p:nvPr/>
          </p:nvSpPr>
          <p:spPr>
            <a:xfrm>
              <a:off x="2913959" y="4357240"/>
              <a:ext cx="60434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강의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257509" y="4351862"/>
              <a:ext cx="100072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아웃소싱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593260" y="4351862"/>
              <a:ext cx="79604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멘토링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542666" y="1971696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 아티니어의 목표 활동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50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KNL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 프로파일링 연구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169434" y="5993992"/>
            <a:ext cx="234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418620" y="3462506"/>
            <a:ext cx="7120992" cy="2097518"/>
            <a:chOff x="2418620" y="3924232"/>
            <a:chExt cx="7120992" cy="209751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620" y="3924232"/>
              <a:ext cx="7120992" cy="1826960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4747840" y="5744751"/>
              <a:ext cx="244650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HyDM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주제로 작성한 논문 머릿말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190532" y="1971696"/>
            <a:ext cx="5577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KNL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수퍼컴퓨터의 성능 향상을 위한 최적화 기법 연구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33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KNL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 프로파일링 연구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169434" y="5993992"/>
            <a:ext cx="234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17259" y="2116281"/>
            <a:ext cx="3723706" cy="496997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335872" y="1971696"/>
            <a:ext cx="328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CICET 2018 Best Paper Award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1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공우리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169434" y="5993992"/>
            <a:ext cx="234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69159" y="2697588"/>
            <a:ext cx="7408996" cy="4003355"/>
            <a:chOff x="2488355" y="2466660"/>
            <a:chExt cx="7836375" cy="4234284"/>
          </a:xfrm>
        </p:grpSpPr>
        <p:sp>
          <p:nvSpPr>
            <p:cNvPr id="8" name="직사각형 7"/>
            <p:cNvSpPr/>
            <p:nvPr/>
          </p:nvSpPr>
          <p:spPr>
            <a:xfrm>
              <a:off x="5683115" y="6423945"/>
              <a:ext cx="144943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공우리 프로토타입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488355" y="2466660"/>
              <a:ext cx="7836375" cy="3896664"/>
              <a:chOff x="2455679" y="2670771"/>
              <a:chExt cx="7836375" cy="3896664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5679" y="2670771"/>
                <a:ext cx="1893246" cy="3891672"/>
              </a:xfrm>
              <a:prstGeom prst="rect">
                <a:avLst/>
              </a:prstGeom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7320" y="2670771"/>
                <a:ext cx="1895674" cy="3896664"/>
              </a:xfrm>
              <a:prstGeom prst="rect">
                <a:avLst/>
              </a:prstGeom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01389" y="2676076"/>
                <a:ext cx="1890665" cy="3886367"/>
              </a:xfrm>
              <a:prstGeom prst="rect">
                <a:avLst/>
              </a:prstGeom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12" name="직사각형 11"/>
          <p:cNvSpPr/>
          <p:nvPr/>
        </p:nvSpPr>
        <p:spPr>
          <a:xfrm>
            <a:off x="3619336" y="1971696"/>
            <a:ext cx="471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원광대학교 창의공과대학 안내 어플리케이션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25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미래설계</a:t>
            </a:r>
            <a:endParaRPr 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</a:t>
            </a:r>
            <a:r>
              <a:rPr lang="ko-KR" altLang="en-US" dirty="0"/>
              <a:t> </a:t>
            </a:r>
            <a:r>
              <a:rPr lang="en-US" altLang="ko-KR" dirty="0"/>
              <a:t>Yun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내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평생직장은 음악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169434" y="5993992"/>
            <a:ext cx="234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41747" y="3299814"/>
            <a:ext cx="5274737" cy="2313933"/>
            <a:chOff x="3425636" y="3238301"/>
            <a:chExt cx="5274737" cy="231393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6575" y="3252941"/>
              <a:ext cx="1743798" cy="171451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636" y="3238301"/>
              <a:ext cx="1743798" cy="1743798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3596391" y="4967459"/>
              <a:ext cx="140228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YOUTUBE PROJECT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127330" y="5090569"/>
              <a:ext cx="140228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BUSKING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056154" y="1971696"/>
            <a:ext cx="3845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첫번째 계획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‘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내 평생직장은 음악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’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29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IT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 중심에서 일하다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169434" y="5993992"/>
            <a:ext cx="234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48993" y="3242157"/>
            <a:ext cx="8667646" cy="2299162"/>
            <a:chOff x="1829609" y="3694830"/>
            <a:chExt cx="8667646" cy="2299162"/>
          </a:xfrm>
        </p:grpSpPr>
        <p:grpSp>
          <p:nvGrpSpPr>
            <p:cNvPr id="19" name="그룹 18"/>
            <p:cNvGrpSpPr/>
            <p:nvPr/>
          </p:nvGrpSpPr>
          <p:grpSpPr>
            <a:xfrm>
              <a:off x="1829609" y="3694830"/>
              <a:ext cx="8667646" cy="2299162"/>
              <a:chOff x="1693251" y="3579686"/>
              <a:chExt cx="8667646" cy="2299162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693251" y="4271395"/>
                <a:ext cx="1503883" cy="1607453"/>
                <a:chOff x="1781483" y="3685859"/>
                <a:chExt cx="1503883" cy="1607453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81483" y="3685859"/>
                  <a:ext cx="1503883" cy="751942"/>
                </a:xfrm>
                <a:prstGeom prst="rect">
                  <a:avLst/>
                </a:prstGeom>
              </p:spPr>
            </p:pic>
            <p:sp>
              <p:nvSpPr>
                <p:cNvPr id="11" name="직사각형 10"/>
                <p:cNvSpPr/>
                <p:nvPr/>
              </p:nvSpPr>
              <p:spPr>
                <a:xfrm>
                  <a:off x="1832280" y="4708537"/>
                  <a:ext cx="1402287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dobe 고딕 Std B" panose="020B0800000000000000" pitchFamily="34" charset="-127"/>
                      <a:ea typeface="Adobe 고딕 Std B" panose="020B0800000000000000" pitchFamily="34" charset="-127"/>
                    </a:rPr>
                    <a:t>캐나다 워킹홀리데이</a:t>
                  </a:r>
                  <a:endPara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4761327" y="3918240"/>
                <a:ext cx="2259113" cy="1960608"/>
                <a:chOff x="4849559" y="3332704"/>
                <a:chExt cx="2259113" cy="1960608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49990" y="3332704"/>
                  <a:ext cx="1458252" cy="1458252"/>
                </a:xfrm>
                <a:prstGeom prst="rect">
                  <a:avLst/>
                </a:prstGeom>
              </p:spPr>
            </p:pic>
            <p:sp>
              <p:nvSpPr>
                <p:cNvPr id="13" name="직사각형 12"/>
                <p:cNvSpPr/>
                <p:nvPr/>
              </p:nvSpPr>
              <p:spPr>
                <a:xfrm>
                  <a:off x="4849559" y="4708537"/>
                  <a:ext cx="2259113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dobe 고딕 Std B" panose="020B0800000000000000" pitchFamily="34" charset="-127"/>
                      <a:ea typeface="Adobe 고딕 Std B" panose="020B0800000000000000" pitchFamily="34" charset="-127"/>
                    </a:rPr>
                    <a:t>워털루 대학원</a:t>
                  </a:r>
                  <a:endPara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고딕 Std B" panose="020B0800000000000000" pitchFamily="34" charset="-127"/>
                    <a:ea typeface="Adobe 고딕 Std B" panose="020B0800000000000000" pitchFamily="34" charset="-127"/>
                  </a:endParaRPr>
                </a:p>
                <a:p>
                  <a:pPr algn="ctr"/>
                  <a:r>
                    <a:rPr lang="en-US" altLang="ko-KR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dobe 고딕 Std B" panose="020B0800000000000000" pitchFamily="34" charset="-127"/>
                      <a:ea typeface="Adobe 고딕 Std B" panose="020B0800000000000000" pitchFamily="34" charset="-127"/>
                    </a:rPr>
                    <a:t>CS</a:t>
                  </a:r>
                  <a:r>
                    <a:rPr lang="ko-KR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dobe 고딕 Std B" panose="020B0800000000000000" pitchFamily="34" charset="-127"/>
                      <a:ea typeface="Adobe 고딕 Std B" panose="020B0800000000000000" pitchFamily="34" charset="-127"/>
                    </a:rPr>
                    <a:t> 석사과정</a:t>
                  </a:r>
                  <a:endPara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8101784" y="4000659"/>
                <a:ext cx="2259113" cy="1878189"/>
                <a:chOff x="8190016" y="3415123"/>
                <a:chExt cx="2259113" cy="1878189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72866" y="3415123"/>
                  <a:ext cx="1293414" cy="1293414"/>
                </a:xfrm>
                <a:prstGeom prst="rect">
                  <a:avLst/>
                </a:prstGeom>
              </p:spPr>
            </p:pic>
            <p:sp>
              <p:nvSpPr>
                <p:cNvPr id="14" name="직사각형 13"/>
                <p:cNvSpPr/>
                <p:nvPr/>
              </p:nvSpPr>
              <p:spPr>
                <a:xfrm>
                  <a:off x="8190016" y="4708537"/>
                  <a:ext cx="2259113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dobe 고딕 Std B" panose="020B0800000000000000" pitchFamily="34" charset="-127"/>
                      <a:ea typeface="Adobe 고딕 Std B" panose="020B0800000000000000" pitchFamily="34" charset="-127"/>
                    </a:rPr>
                    <a:t>실리콘 밸리</a:t>
                  </a:r>
                  <a:endPara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고딕 Std B" panose="020B0800000000000000" pitchFamily="34" charset="-127"/>
                    <a:ea typeface="Adobe 고딕 Std B" panose="020B0800000000000000" pitchFamily="34" charset="-127"/>
                  </a:endParaRPr>
                </a:p>
                <a:p>
                  <a:pPr algn="ctr"/>
                  <a:r>
                    <a:rPr lang="ko-KR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dobe 고딕 Std B" panose="020B0800000000000000" pitchFamily="34" charset="-127"/>
                      <a:ea typeface="Adobe 고딕 Std B" panose="020B0800000000000000" pitchFamily="34" charset="-127"/>
                    </a:rPr>
                    <a:t>입성</a:t>
                  </a:r>
                  <a:endPara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16" name="직사각형 15"/>
              <p:cNvSpPr/>
              <p:nvPr/>
            </p:nvSpPr>
            <p:spPr>
              <a:xfrm>
                <a:off x="5197760" y="3579686"/>
                <a:ext cx="140228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Step 2 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786826" y="3579686"/>
                <a:ext cx="140228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Step 1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8522175" y="3579686"/>
                <a:ext cx="140228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Step 3 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21" name="직선 화살표 연결선 20"/>
            <p:cNvCxnSpPr>
              <a:stCxn id="3" idx="3"/>
              <a:endCxn id="4" idx="1"/>
            </p:cNvCxnSpPr>
            <p:nvPr/>
          </p:nvCxnSpPr>
          <p:spPr>
            <a:xfrm>
              <a:off x="3333492" y="4762510"/>
              <a:ext cx="19646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4" idx="3"/>
              <a:endCxn id="6" idx="1"/>
            </p:cNvCxnSpPr>
            <p:nvPr/>
          </p:nvCxnSpPr>
          <p:spPr>
            <a:xfrm>
              <a:off x="6756368" y="4762510"/>
              <a:ext cx="19646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0" name="직사각형 19"/>
          <p:cNvSpPr/>
          <p:nvPr/>
        </p:nvSpPr>
        <p:spPr>
          <a:xfrm>
            <a:off x="4056154" y="1971696"/>
            <a:ext cx="4091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두번째 계획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‘IT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그 중심에서 일하다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’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83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백발의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교수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169434" y="5993992"/>
            <a:ext cx="234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03175" y="3454807"/>
            <a:ext cx="6551882" cy="1990636"/>
            <a:chOff x="2688640" y="3219417"/>
            <a:chExt cx="6551882" cy="1990636"/>
          </a:xfrm>
        </p:grpSpPr>
        <p:grpSp>
          <p:nvGrpSpPr>
            <p:cNvPr id="7" name="그룹 6"/>
            <p:cNvGrpSpPr/>
            <p:nvPr/>
          </p:nvGrpSpPr>
          <p:grpSpPr>
            <a:xfrm>
              <a:off x="3240924" y="3219417"/>
              <a:ext cx="5476386" cy="1405862"/>
              <a:chOff x="3302105" y="3322620"/>
              <a:chExt cx="5476386" cy="1405862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2105" y="3322621"/>
                <a:ext cx="1416512" cy="1405861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5069" y="3322620"/>
                <a:ext cx="1443422" cy="1405861"/>
              </a:xfrm>
              <a:prstGeom prst="rect">
                <a:avLst/>
              </a:prstGeom>
            </p:spPr>
          </p:pic>
        </p:grpSp>
        <p:sp>
          <p:nvSpPr>
            <p:cNvPr id="11" name="직사각형 10"/>
            <p:cNvSpPr/>
            <p:nvPr/>
          </p:nvSpPr>
          <p:spPr>
            <a:xfrm>
              <a:off x="2688640" y="4625278"/>
              <a:ext cx="248984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컴퓨터를 활용한 순수학문 연구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750675" y="4625277"/>
              <a:ext cx="248984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자타공인 인정받는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백발의 교수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555797" y="1971696"/>
            <a:ext cx="28466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마지막 계획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‘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백발의 교수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’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6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마지막 말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169434" y="5993992"/>
            <a:ext cx="234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60943" y="3681135"/>
            <a:ext cx="98363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‘</a:t>
            </a:r>
            <a:r>
              <a:rPr lang="ko-KR" altLang="en-US" sz="44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그래서 오늘을 어떻게 보낼것인가</a:t>
            </a:r>
            <a:r>
              <a:rPr lang="en-US" altLang="ko-KR" sz="44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?’</a:t>
            </a:r>
          </a:p>
        </p:txBody>
      </p:sp>
    </p:spTree>
    <p:extLst>
      <p:ext uri="{BB962C8B-B14F-4D97-AF65-F5344CB8AC3E}">
        <p14:creationId xmlns:p14="http://schemas.microsoft.com/office/powerpoint/2010/main" val="182687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VALUE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375363" y="2320403"/>
            <a:ext cx="52075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Steadily and Slowly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540" y="4500144"/>
            <a:ext cx="1721151" cy="1701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36" y="4500144"/>
            <a:ext cx="1704727" cy="170148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5694630"/>
            <a:ext cx="12192000" cy="11633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53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4.07407E-6 L 0.55716 -4.07407E-6 " pathEditMode="relative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VALUE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2551225" y="3683655"/>
            <a:ext cx="6864893" cy="1912067"/>
            <a:chOff x="1970478" y="3361482"/>
            <a:chExt cx="5751252" cy="1601887"/>
          </a:xfrm>
        </p:grpSpPr>
        <p:grpSp>
          <p:nvGrpSpPr>
            <p:cNvPr id="14" name="그룹 13"/>
            <p:cNvGrpSpPr/>
            <p:nvPr/>
          </p:nvGrpSpPr>
          <p:grpSpPr>
            <a:xfrm>
              <a:off x="1970478" y="3361482"/>
              <a:ext cx="5751252" cy="1219202"/>
              <a:chOff x="2430060" y="3088349"/>
              <a:chExt cx="5751252" cy="1219202"/>
            </a:xfrm>
          </p:grpSpPr>
          <p:pic>
            <p:nvPicPr>
              <p:cNvPr id="20" name="Picture 8" descr="drum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0060" y="3088349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0" descr="guitar, music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96086" y="3088350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8" descr="mic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62112" y="3088350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직사각형 14"/>
            <p:cNvSpPr/>
            <p:nvPr/>
          </p:nvSpPr>
          <p:spPr>
            <a:xfrm>
              <a:off x="2329351" y="4669752"/>
              <a:ext cx="501453" cy="2836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드럼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573188" y="4679736"/>
              <a:ext cx="500590" cy="2836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기타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859648" y="4679450"/>
              <a:ext cx="504964" cy="2836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보컬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504190" y="1971696"/>
            <a:ext cx="2904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11</a:t>
            </a:r>
            <a:r>
              <a:rPr lang="ko-KR" altLang="en-US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동안 꾸준한 음악활동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69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그때 헤어지면 돼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VALUE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672229" y="4463346"/>
            <a:ext cx="461376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나의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가치가 다른 누군가에게 </a:t>
            </a:r>
            <a:r>
              <a:rPr lang="ko-KR" altLang="en-US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차단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당하면 안되고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나의 가치가 다른 누군가에게 </a:t>
            </a:r>
            <a:r>
              <a:rPr lang="ko-KR" altLang="en-US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피해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주면 안되며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남의 가치관을 나의 가치관처럼 </a:t>
            </a:r>
            <a:r>
              <a:rPr lang="ko-KR" altLang="en-US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소중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히 해야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47857" y="2664142"/>
            <a:ext cx="36625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나는나 너는너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87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VALUE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4419393" y="1993301"/>
                <a:ext cx="311944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3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dobe 고딕 Std B" panose="020B0800000000000000" pitchFamily="34" charset="-127"/>
                      </a:rPr>
                      <m:t>𝑆𝑐h𝑜𝑙𝑎𝑟𝑠h𝑖𝑝</m:t>
                    </m:r>
                  </m:oMath>
                </a14:m>
                <a:r>
                  <a:rPr lang="ko-KR" alt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 </a:t>
                </a:r>
                <a:endParaRPr lang="en-US" altLang="ko-KR" sz="3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Adobe 고딕 Std B" panose="020B0800000000000000" pitchFamily="34" charset="-12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sz="28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dobe 고딕 Std B" panose="020B0800000000000000" pitchFamily="34" charset="-127"/>
                      </a:rPr>
                      <m:t>38,000,000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dobe 고딕 Std B" panose="020B0800000000000000" pitchFamily="34" charset="-127"/>
                      </a:rPr>
                      <m:t> </m:t>
                    </m:r>
                    <m:r>
                      <a:rPr lang="ko-KR" altLang="en-US" sz="28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dobe 고딕 Std B" panose="020B0800000000000000" pitchFamily="34" charset="-127"/>
                      </a:rPr>
                      <m:t>원</m:t>
                    </m:r>
                  </m:oMath>
                </a14:m>
                <a:r>
                  <a:rPr lang="ko-KR" alt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 </a:t>
                </a:r>
                <a:endPara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393" y="1993301"/>
                <a:ext cx="3119446" cy="12003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1802053" y="3844056"/>
            <a:ext cx="8354126" cy="2539506"/>
            <a:chOff x="1793959" y="4132376"/>
            <a:chExt cx="8354126" cy="253950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3959" y="4137219"/>
              <a:ext cx="1233080" cy="2534663"/>
            </a:xfrm>
            <a:prstGeom prst="rect">
              <a:avLst/>
            </a:prstGeom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222" y="4137219"/>
              <a:ext cx="1233080" cy="2534663"/>
            </a:xfrm>
            <a:prstGeom prst="rect">
              <a:avLst/>
            </a:prstGeom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4483" y="4132379"/>
              <a:ext cx="1233080" cy="2534664"/>
            </a:xfrm>
            <a:prstGeom prst="rect">
              <a:avLst/>
            </a:prstGeom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4744" y="4132376"/>
              <a:ext cx="1233081" cy="2534667"/>
            </a:xfrm>
            <a:prstGeom prst="rect">
              <a:avLst/>
            </a:prstGeom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005" y="4132376"/>
              <a:ext cx="1233080" cy="2534665"/>
            </a:xfrm>
            <a:prstGeom prst="rect">
              <a:avLst/>
            </a:prstGeom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직사각형 16"/>
          <p:cNvSpPr/>
          <p:nvPr/>
        </p:nvSpPr>
        <p:spPr>
          <a:xfrm>
            <a:off x="5270428" y="6451149"/>
            <a:ext cx="14173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년간 장학금 내역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99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학과생활</a:t>
            </a:r>
            <a:endParaRPr 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</a:t>
            </a:r>
            <a:r>
              <a:rPr lang="ko-KR" altLang="en-US" dirty="0"/>
              <a:t> </a:t>
            </a:r>
            <a:r>
              <a:rPr lang="en-US" altLang="ko-KR" dirty="0"/>
              <a:t>Yun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9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/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평균학점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4.13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04434" y="3590227"/>
            <a:ext cx="74359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제대 이후 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과목을 제외하고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모두 </a:t>
            </a:r>
            <a:r>
              <a:rPr lang="en-US" altLang="ko-KR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A+</a:t>
            </a:r>
            <a:r>
              <a:rPr lang="ko-KR" altLang="en-US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학점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받았습니다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298331" y="1772682"/>
            <a:ext cx="2337250" cy="4558420"/>
            <a:chOff x="7700802" y="1792587"/>
            <a:chExt cx="2337250" cy="455842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9383" y="1792587"/>
              <a:ext cx="2217610" cy="4558420"/>
            </a:xfrm>
            <a:prstGeom prst="rect">
              <a:avLst/>
            </a:prstGeom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직사각형 7"/>
            <p:cNvSpPr/>
            <p:nvPr/>
          </p:nvSpPr>
          <p:spPr>
            <a:xfrm>
              <a:off x="7700802" y="2490986"/>
              <a:ext cx="2337250" cy="1845624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8238840" y="6340155"/>
            <a:ext cx="2473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모든 학기 학점을 나타내는 그래프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16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.potx" id="{43699C43-EC89-4A55-9A99-3FD944590577}" vid="{3C36ED3A-1C33-4ECB-8650-37D568EF4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3DEC53A-9DF1-4780-BE92-17E971B7A9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13143</TotalTime>
  <Words>300</Words>
  <Application>Microsoft Office PowerPoint</Application>
  <PresentationFormat>와이드스크린</PresentationFormat>
  <Paragraphs>124</Paragraphs>
  <Slides>29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Adobe 고딕 Std B</vt:lpstr>
      <vt:lpstr>Arial</vt:lpstr>
      <vt:lpstr>Calibri</vt:lpstr>
      <vt:lpstr>Cambria Math</vt:lpstr>
      <vt:lpstr>Segoe UI</vt:lpstr>
      <vt:lpstr>Segoe UI Light</vt:lpstr>
      <vt:lpstr>WelcomeDoc</vt:lpstr>
      <vt:lpstr>Portfolio</vt:lpstr>
      <vt:lpstr>ARTINEER</vt:lpstr>
      <vt:lpstr>VALUE</vt:lpstr>
      <vt:lpstr>VALUE</vt:lpstr>
      <vt:lpstr>PowerPoint 프레젠테이션</vt:lpstr>
      <vt:lpstr>VALUE</vt:lpstr>
      <vt:lpstr>VALUE</vt:lpstr>
      <vt:lpstr>학과생활</vt:lpstr>
      <vt:lpstr>평균학점 4.13</vt:lpstr>
      <vt:lpstr>원그릇</vt:lpstr>
      <vt:lpstr>원광대 앱정보서비스</vt:lpstr>
      <vt:lpstr>원광대 앱정보서비스</vt:lpstr>
      <vt:lpstr>Artificial Intelligence</vt:lpstr>
      <vt:lpstr>대외활동</vt:lpstr>
      <vt:lpstr>타임에그</vt:lpstr>
      <vt:lpstr>타임에그</vt:lpstr>
      <vt:lpstr>CCNA</vt:lpstr>
      <vt:lpstr>OCJP</vt:lpstr>
      <vt:lpstr>정보처리산업기사</vt:lpstr>
      <vt:lpstr>아티니어 동아리 창설</vt:lpstr>
      <vt:lpstr>아티니어 동아리 창설</vt:lpstr>
      <vt:lpstr>KNL 시스템 프로파일링 연구</vt:lpstr>
      <vt:lpstr>KNL 시스템 프로파일링 연구</vt:lpstr>
      <vt:lpstr>공우리</vt:lpstr>
      <vt:lpstr>미래설계</vt:lpstr>
      <vt:lpstr>내 평생직장은 음악</vt:lpstr>
      <vt:lpstr>IT 그 중심에서 일하다</vt:lpstr>
      <vt:lpstr>백발의 교수</vt:lpstr>
      <vt:lpstr>마지막 말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음성 기반 회의록</dc:title>
  <dc:creator>Registered User</dc:creator>
  <cp:keywords/>
  <cp:lastModifiedBy>yun</cp:lastModifiedBy>
  <cp:revision>971</cp:revision>
  <dcterms:created xsi:type="dcterms:W3CDTF">2017-06-04T12:35:01Z</dcterms:created>
  <dcterms:modified xsi:type="dcterms:W3CDTF">2018-11-13T23:30:27Z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